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964D85A-F176-4DA7-B979-4950532221BE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9445A1-4A63-429C-8A2B-632C69783C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(докладчик - директор </a:t>
            </a:r>
            <a:r>
              <a:rPr lang="ru-RU" b="1" dirty="0" err="1"/>
              <a:t>Колотий</a:t>
            </a:r>
            <a:r>
              <a:rPr lang="ru-RU" b="1" dirty="0"/>
              <a:t> Александра Михайловна)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1844825"/>
            <a:ext cx="6629400" cy="2601410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/>
              <a:t>Отчет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по итогам работы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за </a:t>
            </a:r>
            <a:r>
              <a:rPr lang="ru-RU" sz="2800" b="1" dirty="0" smtClean="0"/>
              <a:t>2022 </a:t>
            </a:r>
            <a:r>
              <a:rPr lang="ru-RU" sz="2800" b="1" dirty="0" smtClean="0"/>
              <a:t>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8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031798"/>
              </p:ext>
            </p:extLst>
          </p:nvPr>
        </p:nvGraphicFramePr>
        <p:xfrm>
          <a:off x="323528" y="332656"/>
          <a:ext cx="8352928" cy="6498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5172"/>
                <a:gridCol w="758870"/>
                <a:gridCol w="1265973"/>
                <a:gridCol w="1265082"/>
                <a:gridCol w="886539"/>
                <a:gridCol w="1771292"/>
              </a:tblGrid>
              <a:tr h="100586">
                <a:tc gridSpan="6">
                  <a:txBody>
                    <a:bodyPr/>
                    <a:lstStyle/>
                    <a:p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41561" marR="4156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672"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41561" marR="41561" marT="0" marB="0" anchor="b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41561" marR="41561" marT="0" marB="0" anchor="b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41561" marR="41561" marT="0" marB="0" anchor="b"/>
                </a:tc>
                <a:tc>
                  <a:txBody>
                    <a:bodyPr/>
                    <a:lstStyle/>
                    <a:p>
                      <a:endParaRPr lang="ru-RU" sz="600">
                        <a:effectLst/>
                        <a:latin typeface="Calibri"/>
                      </a:endParaRPr>
                    </a:p>
                  </a:txBody>
                  <a:tcPr marL="41561" marR="41561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Руб.</a:t>
                      </a:r>
                      <a:endParaRPr lang="ru-RU" sz="7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Наименование показателя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КВР/КОСГУ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Утверждено плановых назначений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Исполнено плановых назначений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% исполнения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Причина неисполнения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22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Всего расходов: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65 184 889,48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62 083 957,06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95,24 %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115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 том числе: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221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Заработная плата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40 655 202,49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38 806 121,50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95,45 %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794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Взносы по обязательному социальному страхованию на выплаты по оплате труда работников учреждений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12 514 163,48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12 441 239,14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99,42 %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79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Услуги связи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122 200,00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99 009,89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81,02 %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Счет-фактура и акт выполненных работ за декабрь 2022 г. предоставлен к оплате 09.01.2023 г.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794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Коммунальные услуги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7 811 117,51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7 305 989,71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93,53 %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Счет-фактура и акт выполненных работ за декабрь 2022 г. предоставлен к оплате 13.01.2023 г.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336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Работы, услуги по содержанию имущества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500 726,00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477 838,36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95,43 %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115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Прочие работы, услуги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608 324,89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596 106,36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97,99 %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450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Социальные пособия и компенсации персоналу в денежной форме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266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500 000,00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476 084,20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95,22 %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231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Уплата прочих налогов и сборов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291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31 341,11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31 341,11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</a:tr>
              <a:tr h="57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горюче-смазочных материалов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1 807 140,00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1 453 747,49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80,44 %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</a:rPr>
                        <a:t>Экономия, сложившаяся по результатам конкурсных процедур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/>
                </a:tc>
              </a:tr>
              <a:tr h="565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прочих материальных запасов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634 674,00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396 479,30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62,47 %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</a:rPr>
                        <a:t>Перенос потребности в приобретении товаров на 2023 г.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1561" marR="415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61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53651"/>
              </p:ext>
            </p:extLst>
          </p:nvPr>
        </p:nvGraphicFramePr>
        <p:xfrm>
          <a:off x="395536" y="260647"/>
          <a:ext cx="8424935" cy="6578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5905"/>
                <a:gridCol w="765412"/>
                <a:gridCol w="1276887"/>
                <a:gridCol w="1275988"/>
                <a:gridCol w="894181"/>
                <a:gridCol w="1786562"/>
              </a:tblGrid>
              <a:tr h="107355">
                <a:tc gridSpan="6">
                  <a:txBody>
                    <a:bodyPr/>
                    <a:lstStyle/>
                    <a:p>
                      <a:endParaRPr lang="ru-RU" sz="700">
                        <a:effectLst/>
                        <a:latin typeface="Calibri"/>
                      </a:endParaRPr>
                    </a:p>
                  </a:txBody>
                  <a:tcPr marL="44827" marR="4482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407"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4827" marR="44827" marT="0" marB="0" anchor="b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4827" marR="44827" marT="0" marB="0" anchor="b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4827" marR="44827" marT="0" marB="0" anchor="b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4827" marR="44827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1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Наименование показателя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КВР/КОСГУ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Утверждено плановых назначений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Исполнено плановых назначений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% исполнения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Причина неисполнения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23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Всего расходов: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18 948 704,71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15 961 371,21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87,23 %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11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 том числе: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979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Коммунальные услуги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1 670 546,79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205 652,05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12,31 %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ведется судебное разбирательство в Арбитражном суде Красноярского края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36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Работы, услуги по содержанию имущества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760 300,00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755 488,13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99,37 %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23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Прочие работы, услуги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1 014 880,00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967 685,58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95,35 %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115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Страхование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32 700,00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32 658,77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99,87 %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238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Уплата иных платежей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296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134,04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134,04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36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основных средств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1 987 595,95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1 963 769,35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98,80 %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856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лекарственных препаратов и материалов, применяемых в медицинских целях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300 000,00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300 000,00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60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продуктов питания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10 091 159,12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8 875 728,97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87,95 %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Экономия, сложившаяся по результатам конкурсных процедур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485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строительных материалов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200 000,00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200 000,00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36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мягкого инвентаря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1 689 678,04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1 651 608,80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97,75 %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  <a:tr h="60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Увеличение стоимости прочих материальных запасов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1 201 710,77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1 008 645,52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83,93 %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Экономия, сложившаяся по результатам конкурсных процедур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827" marR="448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86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итогам деятельности Учреждения государственное задание за  2022 года выполнено и составляет 99,8 %. </a:t>
            </a:r>
          </a:p>
          <a:p>
            <a:r>
              <a:rPr lang="ru-RU" dirty="0"/>
              <a:t>1. Государственное задание по государственной услуге выполнено и составляет 99,8 %.</a:t>
            </a:r>
          </a:p>
          <a:p>
            <a:r>
              <a:rPr lang="ru-RU" dirty="0"/>
              <a:t>Доля получателей социальных услуг, заключивших договор о социальном обслуживании с Учреждением, составила 100% от общего числа получателей социальных услуг. </a:t>
            </a:r>
          </a:p>
          <a:p>
            <a:r>
              <a:rPr lang="ru-RU" dirty="0"/>
              <a:t>2. Показатель уровня удовлетворенности получателей социальных услуг качеством  предоставляемых социальных услуг составил 100% (плановый показатель 90%).</a:t>
            </a:r>
          </a:p>
          <a:p>
            <a:r>
              <a:rPr lang="ru-RU" dirty="0"/>
              <a:t>3. Корректировка показателей, характеризующих объемы и качество государственных услуг не требуется.</a:t>
            </a:r>
          </a:p>
          <a:p>
            <a:r>
              <a:rPr lang="ru-RU" dirty="0"/>
              <a:t>4. Укомплектованность организации специалистами, оказывающими социальные услуги, составила 98,9% (плановый показатель 90%).</a:t>
            </a:r>
          </a:p>
          <a:p>
            <a:r>
              <a:rPr lang="ru-RU" dirty="0"/>
              <a:t>5. Доступность получения социальных услуг в организации составила 100% (плановый показатель 70%). </a:t>
            </a:r>
          </a:p>
          <a:p>
            <a:r>
              <a:rPr lang="ru-RU" dirty="0"/>
              <a:t>6. Повышение качества социальных услуг и эффективности их оказания составила 100% (плановый показатель 95%).</a:t>
            </a:r>
          </a:p>
          <a:p>
            <a:r>
              <a:rPr lang="ru-RU" dirty="0"/>
              <a:t>7. Мероприятия согласно плана мероприятий по повышению качества предоставления социальных услуг выполнены на 100%</a:t>
            </a:r>
          </a:p>
        </p:txBody>
      </p:sp>
    </p:spTree>
    <p:extLst>
      <p:ext uri="{BB962C8B-B14F-4D97-AF65-F5344CB8AC3E}">
        <p14:creationId xmlns:p14="http://schemas.microsoft.com/office/powerpoint/2010/main" val="28132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7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В 2022 году были заключены следующие соглашения о порядке и условиях предоставления субсидии: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. Соглашение «О порядке и условиях предоставление субсидии на финансовое обеспечение выполнения государственного задания» с Министерством социальной политики от 30.12.2021 года № 6</a:t>
            </a:r>
          </a:p>
          <a:p>
            <a:r>
              <a:rPr lang="ru-RU" dirty="0"/>
              <a:t>2. Соглашение о предоставлении из краевого бюджета краевому государственному бюджетному (автономному) учреждению субсидии в соответствии с абзацем вторым пункта 1 статьи 78.1 Бюджетного кодекса Российской Федерации от 01.01.2022 г. № 143.</a:t>
            </a:r>
          </a:p>
          <a:p>
            <a:r>
              <a:rPr lang="ru-RU" dirty="0"/>
              <a:t>План финансово-хозяйственной деятельности на 2022 год по субсидии на выполнение государственного задания в части выплат утвержден в сумме 65 184 889,48 рублей.</a:t>
            </a:r>
          </a:p>
          <a:p>
            <a:r>
              <a:rPr lang="ru-RU" dirty="0"/>
              <a:t>План финансово-хозяйственной деятельности на 2022 год по собственным доходам учреждения в части выплат утвержден в сумме 18 948 704,71 рублей.</a:t>
            </a:r>
          </a:p>
          <a:p>
            <a:r>
              <a:rPr lang="ru-RU" dirty="0"/>
              <a:t>План финансово-хозяйственной деятельности на 2022 год по субсидиям на иные цели учреждения в части выплат утвержден в сумме 10 336 424,53 рублей.</a:t>
            </a:r>
          </a:p>
          <a:p>
            <a:r>
              <a:rPr lang="ru-RU" dirty="0"/>
              <a:t>Государственное задание на 2022 год утверждено приказом Учредителя от 30.12.2021 года № 1117-ОД.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35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Результаты деятельности учреждения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72816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состоянию на 01.01.2023 года штатное расписание составляет 108,5 штатный единиц. Из них 47,5 штатных единиц основного профиля или 43,8 % от общей численности.</a:t>
            </a:r>
          </a:p>
          <a:p>
            <a:r>
              <a:rPr lang="ru-RU" dirty="0"/>
              <a:t>Общее количество работников учреждения составляет 104 человек, из них:</a:t>
            </a:r>
          </a:p>
          <a:p>
            <a:r>
              <a:rPr lang="ru-RU" dirty="0"/>
              <a:t>- 8 человек находятся в отпуске по беременности и родам и в отпусках по уходу за ребенком; </a:t>
            </a:r>
          </a:p>
          <a:p>
            <a:r>
              <a:rPr lang="ru-RU" dirty="0"/>
              <a:t>- 3 человека внешние совместители. </a:t>
            </a:r>
          </a:p>
          <a:p>
            <a:r>
              <a:rPr lang="ru-RU" dirty="0"/>
              <a:t>Численность работников основного профиля составляет 47 человек, в том числе 3 человека внешних совместителя. Замещено 45,5 штатных единиц или 95,8 %. Вакансия 2 штатные единицы (заведующий отделением, психолог).</a:t>
            </a:r>
          </a:p>
          <a:p>
            <a:r>
              <a:rPr lang="ru-RU" dirty="0"/>
              <a:t>Проведено 30 программ квалификации и переподготовке специалистов учреждения, три специалиста по 3 направлениям прошли повышение квалификации за счет федеральных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 ПСУ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2084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 факту за 2022 года Учреждением обслужено 126 получателей социальных услуг, из них:</a:t>
            </a:r>
          </a:p>
          <a:p>
            <a:r>
              <a:rPr lang="ru-RU" sz="1600" dirty="0"/>
              <a:t>- лиц, частично утративших способность к самообслуживанию вследствие наличия инвалидности, обслужено 106 человек (119,1 % от плановых значений). Отклонение от плановых показателей за счет движения (убытие и поступление) получателей социальных услуг;</a:t>
            </a:r>
          </a:p>
          <a:p>
            <a:r>
              <a:rPr lang="ru-RU" sz="1600" dirty="0"/>
              <a:t>- лиц, полностью утративших способность к самообслуживанию вследствие наличия инвалидности - 20 человек (95,2 %). Отклонение от плановых показателей за счет прибытия на стационарное обслуживание получателей социальных услуг со статусом «частично утративших способность».</a:t>
            </a:r>
          </a:p>
          <a:p>
            <a:r>
              <a:rPr lang="ru-RU" sz="1600" dirty="0"/>
              <a:t>Один получатель социальных услуг находится на длительном принудительном лечении в Смоленской психиатрической больнице специализированного типа с интенсивным наблюдением (Смоленской ПБСТИН),  один получатель социальных услуг находился на длительном принудительном лечении в Смоленской психиатрической больнице специализированного типа с интенсивным наблюдением (</a:t>
            </a:r>
            <a:r>
              <a:rPr lang="ru-RU" sz="1600" dirty="0" err="1"/>
              <a:t>Смоленкой</a:t>
            </a:r>
            <a:r>
              <a:rPr lang="ru-RU" sz="1600" dirty="0"/>
              <a:t> ПБСТИН), 09.12.2022 г. был переведен в филиал № 7 КГБУЗ «Красноярский краевой психоневрологический диспансер № 1», услуги за 2022 года им учреждением не оказывались.</a:t>
            </a:r>
          </a:p>
        </p:txBody>
      </p:sp>
    </p:spTree>
    <p:extLst>
      <p:ext uri="{BB962C8B-B14F-4D97-AF65-F5344CB8AC3E}">
        <p14:creationId xmlns:p14="http://schemas.microsoft.com/office/powerpoint/2010/main" val="14520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Динамика </a:t>
            </a:r>
            <a:r>
              <a:rPr lang="ru-RU" sz="2700" dirty="0"/>
              <a:t>движения получателей социальных услуг</a:t>
            </a:r>
            <a:br>
              <a:rPr lang="ru-RU" sz="2700" dirty="0"/>
            </a:br>
            <a:r>
              <a:rPr lang="ru-RU" sz="2700" dirty="0"/>
              <a:t>за 2022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973154"/>
              </p:ext>
            </p:extLst>
          </p:nvPr>
        </p:nvGraphicFramePr>
        <p:xfrm>
          <a:off x="395536" y="1700806"/>
          <a:ext cx="8568950" cy="48965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0489"/>
                <a:gridCol w="1235470"/>
                <a:gridCol w="1235470"/>
                <a:gridCol w="1166591"/>
                <a:gridCol w="1039295"/>
                <a:gridCol w="832657"/>
                <a:gridCol w="925076"/>
                <a:gridCol w="973902"/>
              </a:tblGrid>
              <a:tr h="223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Отчетный период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ПСУ на начало отчетного периода (факт)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Количество ПСУ на конец отчетного периода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Поступило ПСУ за отчетный период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Выбыло ПСУ за отчетный период.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 том числе умерло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Выбыло домой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Выбыло в другие учреждения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1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1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1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17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 квартал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314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Итого 2022 год: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36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Объем закупок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093160"/>
              </p:ext>
            </p:extLst>
          </p:nvPr>
        </p:nvGraphicFramePr>
        <p:xfrm>
          <a:off x="251520" y="1700808"/>
          <a:ext cx="8352928" cy="47305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65614"/>
                <a:gridCol w="1487314"/>
              </a:tblGrid>
              <a:tr h="33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Общий объем закупок, предусмотренных планом графиком (44-ФЗ), рублей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13 412 591,63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1729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Процедуры размещения заказов, проведенные за счет субсидий на выполнение государственного заказа по 44-ФЗ в результате которых заключены контракты на сумму, рублей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 том числе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10 285 295,61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012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Контракты заключенные в соответствии с п.24,25 ч.1 ст.93 по 44-ФЗ на сумму,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6 534 179,45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030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Контракты, заключенные по централизованным закупкам,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9 279 155,61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163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Контракты, заключенные по совместным закупкам,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803 463,50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801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Контракты, заключенные по закупкам у субъектов малого предпринимательства,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9 279 155,61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493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Общий объем закупок, предусмотренных планом графиком (223-ФЗ),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5 433 361,00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Размещено закупок на ЕИС (223-ФЗ),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5 433 361,00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59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Заключено договоров по 223-ФЗ всего, рублей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4 308 150,45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79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700806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Общая стоимость особо ценного движимого имущества на начало отчетного периода составляет 10 463 949,60 рублей.</a:t>
            </a:r>
          </a:p>
          <a:p>
            <a:r>
              <a:rPr lang="ru-RU" dirty="0"/>
              <a:t>В связи с приобретением нового оборудования внесены дополнения в перечень на общую сумму 4 434 337,66 рублей, в том числе:</a:t>
            </a:r>
          </a:p>
          <a:p>
            <a:r>
              <a:rPr lang="ru-RU" dirty="0"/>
              <a:t>- кухонное оборудование – 518 125,00 рублей;</a:t>
            </a:r>
          </a:p>
          <a:p>
            <a:r>
              <a:rPr lang="ru-RU" dirty="0"/>
              <a:t>- дизельный генератор с прицепом – 1 878 439,66 рублей;</a:t>
            </a:r>
          </a:p>
          <a:p>
            <a:r>
              <a:rPr lang="ru-RU" dirty="0"/>
              <a:t>- автомобиль 1 670 000,00 рублей;</a:t>
            </a:r>
          </a:p>
          <a:p>
            <a:r>
              <a:rPr lang="ru-RU" dirty="0"/>
              <a:t>-   стерилизатор воздушный – 50 552,00 рублей;</a:t>
            </a:r>
          </a:p>
          <a:p>
            <a:r>
              <a:rPr lang="ru-RU" dirty="0"/>
              <a:t>- прочее оборудование – 317 221,00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14663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1534"/>
              </p:ext>
            </p:extLst>
          </p:nvPr>
        </p:nvGraphicFramePr>
        <p:xfrm>
          <a:off x="323529" y="188641"/>
          <a:ext cx="8424934" cy="65884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9009"/>
                <a:gridCol w="1372507"/>
                <a:gridCol w="1561506"/>
                <a:gridCol w="1403105"/>
                <a:gridCol w="1026004"/>
                <a:gridCol w="892803"/>
              </a:tblGrid>
              <a:tr h="114249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5325" algn="l"/>
                          <a:tab pos="2225040" algn="l"/>
                        </a:tabLst>
                      </a:pPr>
                      <a:r>
                        <a:rPr lang="ru-RU" sz="1050">
                          <a:effectLst/>
                        </a:rPr>
                        <a:t>Структура </a:t>
                      </a:r>
                      <a:r>
                        <a:rPr lang="ru-RU" sz="1050" u="sng">
                          <a:effectLst/>
                        </a:rPr>
                        <a:t>доходов</a:t>
                      </a:r>
                      <a:r>
                        <a:rPr lang="ru-RU" sz="1050">
                          <a:effectLst/>
                        </a:rPr>
                        <a:t> учреждения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249"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0590" marR="4059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0590" marR="40590" marT="0" marB="0" anchor="b"/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  <a:latin typeface="Calibri"/>
                      </a:endParaRPr>
                    </a:p>
                  </a:txBody>
                  <a:tcPr marL="40590" marR="40590" marT="0" marB="0" anchor="b"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Руб.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Наименование показателя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Код/КОСГУ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Утверждено плановых назначений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Исполнено плановых назначений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% исполнения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Причина неисполнения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456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Субсидия на выполнение государственного задания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64 549 965,97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64 549 965,97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339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Доходы от оказания платных услуг (работ)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64 549 965,97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64 549 965,97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339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Собственные доходы учреждения, всего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16 416 571,41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16 382 067,85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99,79 %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339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Доходы от оказания платных услуг (работ)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16 403 198,20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16 368 694,64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339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Доходы от возмещений ФСС РФ расходов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13 373,21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13 373,21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100 %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91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Доходы от штрафных санкций за нарушение законодательства о закупках и нарушение условий контрактов (договоров)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10 069,67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10 714,53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106,4 %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5714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Уменьшение стоимости прочих оборотных ценностей (материалов)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22 189,00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21 785,00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98,18 %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224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Субсидия на иные цели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10 336 424,53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9 859 155,61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95,38 %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1034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Поступления текущего характера бюджетным и автономным учреждениям от сектора государственного управления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6 457 984,87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6 310 715,95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97,72 %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  <a:tr h="1034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Поступления капитального характера бюджетным и автономным учреждениям от сектора государственного управления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3 878 439,66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3 548 439,66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91,49 %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90" marR="405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95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Сумма поступлений по собственным средствам учреждения составила 16 382 067,85 рублей или 99,79 % от утвержденных плановых назначений на 2022 год, этот показатель утвержден в плане финансово-хозяйственной деятельности.</a:t>
            </a:r>
          </a:p>
          <a:p>
            <a:r>
              <a:rPr lang="ru-RU" sz="1400" dirty="0"/>
              <a:t>Доходы от оказания платных услуг по состоянию на 01.01.2023 составили — 16 382 067,85 рублей, в том числе: </a:t>
            </a:r>
          </a:p>
          <a:p>
            <a:r>
              <a:rPr lang="ru-RU" sz="1400" dirty="0"/>
              <a:t>- оказание услуг социального обслуживания в стационарной форме – 16 152 660,74 рублей;</a:t>
            </a:r>
          </a:p>
          <a:p>
            <a:r>
              <a:rPr lang="ru-RU" sz="1400" dirty="0"/>
              <a:t>- оказание услуг за социальное обслуживание граждан пожилого возраста, страдающих хроническими психическими заболеваниями (сверх государственного задания)  в сумме 166 713,90 рублей;</a:t>
            </a:r>
          </a:p>
          <a:p>
            <a:r>
              <a:rPr lang="ru-RU" sz="1400" dirty="0"/>
              <a:t>- за оказание услуг по </a:t>
            </a:r>
            <a:r>
              <a:rPr lang="ru-RU" sz="1400" dirty="0" err="1"/>
              <a:t>предрейсовому</a:t>
            </a:r>
            <a:r>
              <a:rPr lang="ru-RU" sz="1400" dirty="0"/>
              <a:t> и </a:t>
            </a:r>
            <a:r>
              <a:rPr lang="ru-RU" sz="1400" dirty="0" err="1"/>
              <a:t>послерейсовому</a:t>
            </a:r>
            <a:r>
              <a:rPr lang="ru-RU" sz="1400" dirty="0"/>
              <a:t> медицинскому осмотру согласно контракта от 19.01.2022 № 1 заключенного с Администраций </a:t>
            </a:r>
            <a:r>
              <a:rPr lang="ru-RU" sz="1400" dirty="0" err="1"/>
              <a:t>Ястребовского</a:t>
            </a:r>
            <a:r>
              <a:rPr lang="ru-RU" sz="1400" dirty="0"/>
              <a:t> сельского совета — 49 320,00 рублей.</a:t>
            </a:r>
          </a:p>
          <a:p>
            <a:r>
              <a:rPr lang="ru-RU" sz="1400" dirty="0"/>
              <a:t>- зачисление на основании приказа от 28.07.2022 № 20-Ф  Государственного учреждения - Красноярского регионального отделения Фонда социального страхования РФ возмещение расходов на предупредительные меры по сокращению производственного травматизма и профессиональных заболеваний работников в сумме 13 373,21 рублей.</a:t>
            </a:r>
          </a:p>
          <a:p>
            <a:r>
              <a:rPr lang="ru-RU" sz="1400" dirty="0"/>
              <a:t>Доходы от штрафных санкций за нарушение законодательства о закупках и нарушение условий контрактов за 2022 составили – 10 714,53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42269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106</TotalTime>
  <Words>1558</Words>
  <Application>Microsoft Office PowerPoint</Application>
  <PresentationFormat>Экран (4:3)</PresentationFormat>
  <Paragraphs>343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       Отчет по итогам работы за 2022 год</vt:lpstr>
      <vt:lpstr>В 2022 году были заключены следующие соглашения о порядке и условиях предоставления субсидии: </vt:lpstr>
      <vt:lpstr>Результаты деятельности учреждения</vt:lpstr>
      <vt:lpstr>Состав ПСУ</vt:lpstr>
      <vt:lpstr> Динамика движения получателей социальных услуг за 2022 год </vt:lpstr>
      <vt:lpstr>Объем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итогам работы за 2019 год</dc:title>
  <dc:creator>User</dc:creator>
  <cp:lastModifiedBy>User</cp:lastModifiedBy>
  <cp:revision>13</cp:revision>
  <dcterms:created xsi:type="dcterms:W3CDTF">2020-02-03T04:39:15Z</dcterms:created>
  <dcterms:modified xsi:type="dcterms:W3CDTF">2023-01-28T05:24:54Z</dcterms:modified>
</cp:coreProperties>
</file>